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sldIdLst>
    <p:sldId id="256" r:id="rId2"/>
    <p:sldId id="257" r:id="rId3"/>
    <p:sldId id="258" r:id="rId4"/>
    <p:sldId id="259" r:id="rId5"/>
    <p:sldId id="281" r:id="rId6"/>
    <p:sldId id="261" r:id="rId7"/>
    <p:sldId id="262" r:id="rId8"/>
    <p:sldId id="282" r:id="rId9"/>
    <p:sldId id="264" r:id="rId10"/>
    <p:sldId id="265" r:id="rId11"/>
    <p:sldId id="266" r:id="rId12"/>
    <p:sldId id="284" r:id="rId13"/>
    <p:sldId id="267" r:id="rId14"/>
    <p:sldId id="283" r:id="rId15"/>
    <p:sldId id="285" r:id="rId16"/>
    <p:sldId id="268" r:id="rId17"/>
    <p:sldId id="269" r:id="rId18"/>
    <p:sldId id="286" r:id="rId19"/>
    <p:sldId id="271" r:id="rId20"/>
    <p:sldId id="270" r:id="rId21"/>
    <p:sldId id="287" r:id="rId22"/>
    <p:sldId id="272" r:id="rId23"/>
    <p:sldId id="273" r:id="rId24"/>
    <p:sldId id="289" r:id="rId25"/>
    <p:sldId id="288" r:id="rId26"/>
    <p:sldId id="275" r:id="rId2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9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608284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23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28106989"/>
      </p:ext>
    </p:extLst>
  </p:cSld>
  <p:clrMapOvr>
    <a:masterClrMapping/>
  </p:clrMapOvr>
  <p:transition advClick="0" advTm="23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36795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23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93856065"/>
      </p:ext>
    </p:extLst>
  </p:cSld>
  <p:clrMapOvr>
    <a:masterClrMapping/>
  </p:clrMapOvr>
  <p:transition advClick="0" advTm="23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69040569"/>
      </p:ext>
    </p:extLst>
  </p:cSld>
  <p:clrMapOvr>
    <a:masterClrMapping/>
  </p:clrMapOvr>
  <p:transition advClick="0" advTm="23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40839866"/>
      </p:ext>
    </p:extLst>
  </p:cSld>
  <p:clrMapOvr>
    <a:masterClrMapping/>
  </p:clrMapOvr>
  <p:transition advClick="0" advTm="23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67770244"/>
      </p:ext>
    </p:extLst>
  </p:cSld>
  <p:clrMapOvr>
    <a:masterClrMapping/>
  </p:clrMapOvr>
  <p:transition advClick="0" advTm="23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634897425"/>
      </p:ext>
    </p:extLst>
  </p:cSld>
  <p:clrMapOvr>
    <a:masterClrMapping/>
  </p:clrMapOvr>
  <p:transition advClick="0" advTm="23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705683644"/>
      </p:ext>
    </p:extLst>
  </p:cSld>
  <p:clrMapOvr>
    <a:masterClrMapping/>
  </p:clrMapOvr>
  <p:transition advClick="0" advTm="23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46701308"/>
      </p:ext>
    </p:extLst>
  </p:cSld>
  <p:clrMapOvr>
    <a:masterClrMapping/>
  </p:clrMapOvr>
  <p:transition advClick="0" advTm="23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30490018"/>
      </p:ext>
    </p:extLst>
  </p:cSld>
  <p:clrMapOvr>
    <a:masterClrMapping/>
  </p:clrMapOvr>
  <p:transition advClick="0" advTm="23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5357D4A-7A12-41A5-8A7A-96F814FC66D6}" type="datetimeFigureOut">
              <a:rPr lang="cs-CZ" smtClean="0"/>
              <a:pPr/>
              <a:t>21.6.2019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E5DE535-6ACA-46AC-8235-EFC698C3C92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xmlns="" val="129239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ransition advClick="0" advTm="23000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oshiba\Desktop\video-1561109756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s://cs.wikipedia.org/wiki/Hlavn%C3%AD_stran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47639" y="1430082"/>
            <a:ext cx="9068586" cy="2590800"/>
          </a:xfrm>
        </p:spPr>
        <p:txBody>
          <a:bodyPr/>
          <a:lstStyle/>
          <a:p>
            <a:r>
              <a:rPr lang="cs-CZ" sz="6600" u="sng" dirty="0" err="1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BUDAPEšť</a:t>
            </a:r>
            <a:endParaRPr lang="cs-CZ" sz="6600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pic>
        <p:nvPicPr>
          <p:cNvPr id="16386" name="Picture 2" descr="C:\Users\toshiba\Desktop\800px-Coa_Hungary_Town_Budapest_big_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3648" y="2982350"/>
            <a:ext cx="3179331" cy="2555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7900013"/>
      </p:ext>
    </p:extLst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73781"/>
            <a:ext cx="10058400" cy="1371600"/>
          </a:xfrm>
        </p:spPr>
        <p:txBody>
          <a:bodyPr/>
          <a:lstStyle/>
          <a:p>
            <a:pPr algn="ctr"/>
            <a:r>
              <a:rPr lang="cs-CZ" u="sng" dirty="0" smtClean="0">
                <a:uFill>
                  <a:solidFill>
                    <a:srgbClr val="FF3300"/>
                  </a:solidFill>
                </a:uFill>
              </a:rPr>
              <a:t>Vítejte u naší prezentace</a:t>
            </a:r>
            <a:endParaRPr lang="cs-CZ" u="sng" dirty="0"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52732" y="1723292"/>
            <a:ext cx="10058400" cy="3931920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3200" dirty="0" smtClean="0"/>
              <a:t>Tuto prezentaci vytvořily:</a:t>
            </a:r>
            <a:endParaRPr lang="cs-CZ" sz="3600" dirty="0"/>
          </a:p>
        </p:txBody>
      </p:sp>
      <p:pic>
        <p:nvPicPr>
          <p:cNvPr id="2050" name="Picture 2" descr="C:\Users\toshiba\Desktop\65041944_869364260096024_5248751791524282368_n.jpg"/>
          <p:cNvPicPr>
            <a:picLocks noChangeAspect="1" noChangeArrowheads="1"/>
          </p:cNvPicPr>
          <p:nvPr/>
        </p:nvPicPr>
        <p:blipFill>
          <a:blip r:embed="rId2" cstate="print"/>
          <a:srcRect r="7362"/>
          <a:stretch>
            <a:fillRect/>
          </a:stretch>
        </p:blipFill>
        <p:spPr bwMode="auto">
          <a:xfrm>
            <a:off x="2390213" y="2475914"/>
            <a:ext cx="7260224" cy="3918583"/>
          </a:xfrm>
          <a:prstGeom prst="rect">
            <a:avLst/>
          </a:prstGeom>
          <a:noFill/>
        </p:spPr>
      </p:pic>
      <p:sp>
        <p:nvSpPr>
          <p:cNvPr id="5" name="Obdélníkový popisek 4"/>
          <p:cNvSpPr/>
          <p:nvPr/>
        </p:nvSpPr>
        <p:spPr>
          <a:xfrm>
            <a:off x="6696223" y="2982350"/>
            <a:ext cx="1645920" cy="604911"/>
          </a:xfrm>
          <a:prstGeom prst="wedgeRectCallout">
            <a:avLst>
              <a:gd name="adj1" fmla="val -20833"/>
              <a:gd name="adj2" fmla="val 1136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Denisa </a:t>
            </a:r>
            <a:r>
              <a:rPr lang="cs-CZ" dirty="0" err="1" smtClean="0">
                <a:solidFill>
                  <a:schemeClr val="tx1"/>
                </a:solidFill>
              </a:rPr>
              <a:t>Jadrníčková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6" name="Obdélníkový popisek 5"/>
          <p:cNvSpPr/>
          <p:nvPr/>
        </p:nvSpPr>
        <p:spPr>
          <a:xfrm>
            <a:off x="3671669" y="2883876"/>
            <a:ext cx="1477108" cy="675250"/>
          </a:xfrm>
          <a:prstGeom prst="wedgeRectCallout">
            <a:avLst>
              <a:gd name="adj1" fmla="val -21632"/>
              <a:gd name="adj2" fmla="val 1065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Viktorie </a:t>
            </a:r>
            <a:r>
              <a:rPr lang="cs-CZ" dirty="0" err="1" smtClean="0">
                <a:solidFill>
                  <a:schemeClr val="tx1"/>
                </a:solidFill>
              </a:rPr>
              <a:t>Trvajová</a:t>
            </a:r>
            <a:endParaRPr lang="cs-CZ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4597" y="600391"/>
            <a:ext cx="10058400" cy="1371600"/>
          </a:xfrm>
        </p:spPr>
        <p:txBody>
          <a:bodyPr/>
          <a:lstStyle/>
          <a:p>
            <a:pPr algn="ctr"/>
            <a:r>
              <a:rPr lang="cs-CZ" u="sng" dirty="0" smtClean="0">
                <a:uFill>
                  <a:solidFill>
                    <a:srgbClr val="FF3300"/>
                  </a:solidFill>
                </a:uFill>
              </a:rPr>
              <a:t>Body naší prezentace</a:t>
            </a:r>
            <a:endParaRPr lang="cs-CZ" u="sng" dirty="0"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0529" y="2060917"/>
            <a:ext cx="10058400" cy="3931920"/>
          </a:xfrm>
        </p:spPr>
        <p:txBody>
          <a:bodyPr/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   Bazilika sv. Štěpána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   Parlament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   Metro – historická stanice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   Kostel sv. Matyáše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   Rybářská bašta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   Budínský hrad</a:t>
            </a:r>
          </a:p>
          <a:p>
            <a:endParaRPr lang="cs-CZ" dirty="0"/>
          </a:p>
        </p:txBody>
      </p:sp>
      <p:pic>
        <p:nvPicPr>
          <p:cNvPr id="3074" name="Picture 2" descr="C:\Users\toshiba\Desktop\l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7557" y="2110154"/>
            <a:ext cx="6377354" cy="358726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uFill>
                  <a:solidFill>
                    <a:srgbClr val="FF3300"/>
                  </a:solidFill>
                </a:uFill>
              </a:rPr>
              <a:t>Základní informace</a:t>
            </a:r>
            <a:endParaRPr lang="cs-CZ" u="sng" dirty="0"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Hlavní město Maďarska: </a:t>
            </a:r>
            <a:r>
              <a:rPr lang="cs-CZ" sz="2800" dirty="0" smtClean="0">
                <a:solidFill>
                  <a:srgbClr val="0070C0"/>
                </a:solidFill>
              </a:rPr>
              <a:t>Budapešť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Počet obyvatel: </a:t>
            </a:r>
            <a:r>
              <a:rPr lang="cs-CZ" sz="2800" dirty="0" smtClean="0">
                <a:solidFill>
                  <a:srgbClr val="0070C0"/>
                </a:solidFill>
              </a:rPr>
              <a:t>1 744 665 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Rozloha: </a:t>
            </a:r>
            <a:r>
              <a:rPr lang="cs-CZ" sz="2800" dirty="0" smtClean="0">
                <a:solidFill>
                  <a:srgbClr val="0070C0"/>
                </a:solidFill>
              </a:rPr>
              <a:t>525,14 km²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Region: </a:t>
            </a:r>
            <a:r>
              <a:rPr lang="cs-CZ" sz="2800" dirty="0" err="1" smtClean="0">
                <a:solidFill>
                  <a:srgbClr val="0070C0"/>
                </a:solidFill>
              </a:rPr>
              <a:t>Közép</a:t>
            </a:r>
            <a:r>
              <a:rPr lang="cs-CZ" sz="2800" dirty="0" smtClean="0">
                <a:solidFill>
                  <a:srgbClr val="0070C0"/>
                </a:solidFill>
              </a:rPr>
              <a:t>-</a:t>
            </a:r>
            <a:r>
              <a:rPr lang="cs-CZ" sz="2800" dirty="0" err="1" smtClean="0">
                <a:solidFill>
                  <a:srgbClr val="0070C0"/>
                </a:solidFill>
              </a:rPr>
              <a:t>Magyarország</a:t>
            </a:r>
            <a:endParaRPr lang="cs-CZ" sz="2800" dirty="0" smtClean="0">
              <a:solidFill>
                <a:srgbClr val="0070C0"/>
              </a:solidFill>
            </a:endParaRPr>
          </a:p>
          <a:p>
            <a:pPr>
              <a:buClr>
                <a:srgbClr val="FF3300"/>
              </a:buClr>
              <a:buNone/>
            </a:pPr>
            <a:r>
              <a:rPr lang="cs-CZ" sz="2800" dirty="0" smtClean="0">
                <a:solidFill>
                  <a:srgbClr val="0070C0"/>
                </a:solidFill>
              </a:rPr>
              <a:t>                 (Střední Maďarsko)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Administrativní dělení: </a:t>
            </a:r>
            <a:r>
              <a:rPr lang="cs-CZ" sz="2800" dirty="0" smtClean="0">
                <a:solidFill>
                  <a:srgbClr val="0070C0"/>
                </a:solidFill>
              </a:rPr>
              <a:t>23 obvodů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Starosta: </a:t>
            </a:r>
            <a:r>
              <a:rPr lang="cs-CZ" sz="2800" dirty="0" err="1" smtClean="0">
                <a:solidFill>
                  <a:srgbClr val="0070C0"/>
                </a:solidFill>
              </a:rPr>
              <a:t>István</a:t>
            </a:r>
            <a:r>
              <a:rPr lang="cs-CZ" sz="2800" dirty="0" smtClean="0">
                <a:solidFill>
                  <a:srgbClr val="0070C0"/>
                </a:solidFill>
              </a:rPr>
              <a:t> </a:t>
            </a:r>
            <a:r>
              <a:rPr lang="cs-CZ" sz="2800" dirty="0" err="1" smtClean="0">
                <a:solidFill>
                  <a:srgbClr val="0070C0"/>
                </a:solidFill>
              </a:rPr>
              <a:t>Tarlós</a:t>
            </a:r>
            <a:endParaRPr lang="cs-CZ" sz="2800" dirty="0" smtClean="0">
              <a:solidFill>
                <a:srgbClr val="0070C0"/>
              </a:solidFill>
            </a:endParaRP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/>
              <a:t>Řeka:</a:t>
            </a:r>
            <a:r>
              <a:rPr lang="cs-CZ" sz="2800" dirty="0" smtClean="0">
                <a:solidFill>
                  <a:srgbClr val="0070C0"/>
                </a:solidFill>
              </a:rPr>
              <a:t> Dunaj</a:t>
            </a:r>
            <a:endParaRPr lang="cs-CZ" sz="2800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v"/>
            </a:pPr>
            <a:endParaRPr lang="cs-CZ" sz="28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endParaRPr lang="cs-CZ" sz="28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endParaRPr lang="cs-CZ" sz="28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endParaRPr lang="cs-CZ" sz="2000" dirty="0" smtClean="0">
              <a:solidFill>
                <a:srgbClr val="FF0000"/>
              </a:solidFill>
            </a:endParaRPr>
          </a:p>
        </p:txBody>
      </p:sp>
      <p:pic>
        <p:nvPicPr>
          <p:cNvPr id="4100" name="Picture 4" descr="C:\Users\toshiba\Desktop\bez názv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0479" y="534572"/>
            <a:ext cx="4453892" cy="588732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32046" y="1814731"/>
            <a:ext cx="4206046" cy="3798277"/>
          </a:xfrm>
        </p:spPr>
        <p:txBody>
          <a:bodyPr/>
          <a:lstStyle/>
          <a:p>
            <a:r>
              <a:rPr lang="cs-CZ" sz="4800" u="sng" dirty="0" smtClean="0">
                <a:uFill>
                  <a:solidFill>
                    <a:srgbClr val="FF3300"/>
                  </a:solidFill>
                </a:uFill>
              </a:rPr>
              <a:t>Bazilika sv. </a:t>
            </a:r>
            <a:r>
              <a:rPr lang="cs-CZ" sz="4800" u="sng" dirty="0" err="1" smtClean="0">
                <a:uFill>
                  <a:solidFill>
                    <a:srgbClr val="FF3300"/>
                  </a:solidFill>
                </a:uFill>
              </a:rPr>
              <a:t>štěpána</a:t>
            </a:r>
            <a:endParaRPr lang="cs-CZ" sz="4800" u="sng" dirty="0">
              <a:uFill>
                <a:solidFill>
                  <a:srgbClr val="FF3300"/>
                </a:solidFill>
              </a:uFill>
            </a:endParaRPr>
          </a:p>
        </p:txBody>
      </p:sp>
      <p:pic>
        <p:nvPicPr>
          <p:cNvPr id="5122" name="Picture 2" descr="C:\Users\toshiba\Desktop\1200px-Budapest,_St__Stephen's_Basilica_C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5378" y="2105403"/>
            <a:ext cx="4015716" cy="321257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Bazilika sv. Štěpána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6800" y="1983545"/>
            <a:ext cx="6234332" cy="3953022"/>
          </a:xfrm>
        </p:spPr>
        <p:txBody>
          <a:bodyPr/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Římsko katolická bazilika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Je vysoká 96 m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Pojmenována na počest prvního uherského krále a světce- </a:t>
            </a:r>
            <a:r>
              <a:rPr lang="cs-CZ" sz="2400" dirty="0" smtClean="0"/>
              <a:t>Štěpána </a:t>
            </a:r>
            <a:r>
              <a:rPr lang="cs-CZ" sz="2400" dirty="0" smtClean="0"/>
              <a:t>I.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Nejvýznamnější duchovní stavba v Maďarsku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6 zvonů (jeden zvon je na jižní věži, pět na severní)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Sloh- neoklasicismus</a:t>
            </a:r>
          </a:p>
          <a:p>
            <a:pPr>
              <a:buClr>
                <a:srgbClr val="FF3300"/>
              </a:buClr>
            </a:pPr>
            <a:endParaRPr lang="cs-CZ" dirty="0"/>
          </a:p>
        </p:txBody>
      </p:sp>
      <p:pic>
        <p:nvPicPr>
          <p:cNvPr id="6146" name="Picture 2" descr="C:\Users\toshiba\Desktop\2016-07-15-14_23_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5046" y="706211"/>
            <a:ext cx="3604025" cy="2703019"/>
          </a:xfrm>
          <a:prstGeom prst="rect">
            <a:avLst/>
          </a:prstGeom>
          <a:noFill/>
        </p:spPr>
      </p:pic>
      <p:pic>
        <p:nvPicPr>
          <p:cNvPr id="6147" name="Picture 3" descr="C:\Users\toshiba\Desktop\61082277_325816105005587_781863052798064371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0463" y="3587078"/>
            <a:ext cx="2544714" cy="28722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Bazilika sv. Štěpána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85447" y="1856936"/>
            <a:ext cx="6811107" cy="4178104"/>
          </a:xfrm>
        </p:spPr>
        <p:txBody>
          <a:bodyPr/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smtClean="0"/>
              <a:t>Původní Architekt </a:t>
            </a:r>
            <a:r>
              <a:rPr lang="cs-CZ" sz="2400" dirty="0" smtClean="0"/>
              <a:t>: </a:t>
            </a:r>
            <a:r>
              <a:rPr lang="cs-CZ" sz="2400" dirty="0" err="1" smtClean="0"/>
              <a:t>Jószef</a:t>
            </a:r>
            <a:r>
              <a:rPr lang="cs-CZ" sz="2400" dirty="0" smtClean="0"/>
              <a:t> Hild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Půdorys ve tvaru řeckého kříže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Stavba byla dokončena: 9.11. 1905 – u otevření byl přítomen i císař František Josef I.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Od roku 2001 je ve správě katolické církve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346 schodů k vyhlídce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u="sng" dirty="0" smtClean="0">
                <a:uFill>
                  <a:solidFill>
                    <a:srgbClr val="FF3300"/>
                  </a:solidFill>
                </a:uFill>
              </a:rPr>
              <a:t>Zajímavost</a:t>
            </a:r>
            <a:r>
              <a:rPr lang="cs-CZ" sz="2400" dirty="0" smtClean="0"/>
              <a:t>: V bazilice se nachází mumifikovaná pravá ruka sv. Štěpána</a:t>
            </a:r>
          </a:p>
          <a:p>
            <a:pPr>
              <a:buClr>
                <a:srgbClr val="FF3300"/>
              </a:buClr>
            </a:pPr>
            <a:endParaRPr lang="cs-CZ" dirty="0"/>
          </a:p>
        </p:txBody>
      </p:sp>
      <p:pic>
        <p:nvPicPr>
          <p:cNvPr id="7170" name="Picture 2" descr="C:\Users\toshiba\Desktop\65037424_336630277006987_587718151926028697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37932" y="534574"/>
            <a:ext cx="2447778" cy="3263704"/>
          </a:xfrm>
          <a:prstGeom prst="rect">
            <a:avLst/>
          </a:prstGeom>
          <a:noFill/>
        </p:spPr>
      </p:pic>
      <p:pic>
        <p:nvPicPr>
          <p:cNvPr id="7171" name="Picture 3" descr="C:\Users\toshiba\Desktop\step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1835" y="3227975"/>
            <a:ext cx="2076450" cy="2828925"/>
          </a:xfrm>
          <a:prstGeom prst="rect">
            <a:avLst/>
          </a:prstGeom>
          <a:noFill/>
        </p:spPr>
      </p:pic>
      <p:pic>
        <p:nvPicPr>
          <p:cNvPr id="7172" name="Picture 4" descr="C:\Users\toshiba\Desktop\k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4996" y="1003765"/>
            <a:ext cx="2466975" cy="1847850"/>
          </a:xfrm>
          <a:prstGeom prst="rect">
            <a:avLst/>
          </a:prstGeom>
          <a:noFill/>
        </p:spPr>
      </p:pic>
      <p:pic>
        <p:nvPicPr>
          <p:cNvPr id="7173" name="Picture 5" descr="C:\Users\toshiba\Desktop\2016-07-15-19_57_02-300x3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25303" y="4051935"/>
            <a:ext cx="2256985" cy="225698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4429" y="2321170"/>
            <a:ext cx="5626883" cy="2883877"/>
          </a:xfrm>
        </p:spPr>
        <p:txBody>
          <a:bodyPr/>
          <a:lstStyle/>
          <a:p>
            <a:r>
              <a:rPr lang="cs-CZ" sz="5000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Parlament</a:t>
            </a:r>
            <a:endParaRPr lang="cs-CZ" sz="5000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pic>
        <p:nvPicPr>
          <p:cNvPr id="8194" name="Picture 2" descr="C:\Users\toshiba\Desktop\64753926_344660732865450_811251039106341273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6203" y="2292655"/>
            <a:ext cx="5529310" cy="276465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Parlament (</a:t>
            </a:r>
            <a:r>
              <a:rPr lang="cs-CZ" u="sng" dirty="0" err="1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Országhás</a:t>
            </a:r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)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60363" y="1927274"/>
            <a:ext cx="5685692" cy="4065563"/>
          </a:xfrm>
        </p:spPr>
        <p:txBody>
          <a:bodyPr/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Nachází se na </a:t>
            </a:r>
            <a:r>
              <a:rPr lang="cs-CZ" sz="2400" dirty="0" err="1" smtClean="0"/>
              <a:t>pešťském</a:t>
            </a:r>
            <a:r>
              <a:rPr lang="cs-CZ" sz="2400" dirty="0" smtClean="0"/>
              <a:t> břehu řeky Dunaj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Jeho hlavní vchod se nachází na </a:t>
            </a:r>
            <a:r>
              <a:rPr lang="cs-CZ" sz="2400" dirty="0" err="1" smtClean="0"/>
              <a:t>Kossuth</a:t>
            </a:r>
            <a:r>
              <a:rPr lang="cs-CZ" sz="2400" dirty="0" smtClean="0"/>
              <a:t>     </a:t>
            </a:r>
            <a:r>
              <a:rPr lang="cs-CZ" sz="2400" dirty="0" err="1" smtClean="0"/>
              <a:t>Lajos</a:t>
            </a:r>
            <a:r>
              <a:rPr lang="cs-CZ" sz="2400" dirty="0" smtClean="0"/>
              <a:t> tér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Stavba byla dokončena v roce 1905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Architekt – </a:t>
            </a:r>
            <a:r>
              <a:rPr lang="cs-CZ" sz="2400" dirty="0" err="1" smtClean="0"/>
              <a:t>Imre</a:t>
            </a:r>
            <a:r>
              <a:rPr lang="cs-CZ" sz="2400" dirty="0" smtClean="0"/>
              <a:t> </a:t>
            </a:r>
            <a:r>
              <a:rPr lang="cs-CZ" sz="2400" dirty="0" err="1" smtClean="0"/>
              <a:t>Steindl</a:t>
            </a: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Sloh - novogotika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Rozloha je 65 000 m²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026" name="Picture 2" descr="C:\Users\toshiba\Desktop\64745042_1084095811800749_670586509789967155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1871" y="3660530"/>
            <a:ext cx="3897533" cy="2923150"/>
          </a:xfrm>
          <a:prstGeom prst="rect">
            <a:avLst/>
          </a:prstGeom>
          <a:noFill/>
        </p:spPr>
      </p:pic>
      <p:pic>
        <p:nvPicPr>
          <p:cNvPr id="1028" name="Picture 4" descr="C:\Users\toshiba\Desktop\64857558_560676537793004_4843988137904439296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6485" y="604909"/>
            <a:ext cx="3989029" cy="2991772"/>
          </a:xfrm>
          <a:prstGeom prst="rect">
            <a:avLst/>
          </a:prstGeom>
          <a:noFill/>
        </p:spPr>
      </p:pic>
      <p:pic>
        <p:nvPicPr>
          <p:cNvPr id="1029" name="Picture 5" descr="C:\Users\toshiba\Desktop\65039009_847210622333025_760696404135274086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21836" y="3673346"/>
            <a:ext cx="3812344" cy="285925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Parlament (</a:t>
            </a:r>
            <a:r>
              <a:rPr lang="cs-CZ" u="sng" dirty="0" err="1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Országhs</a:t>
            </a:r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)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283612"/>
          </a:xfrm>
        </p:spPr>
        <p:txBody>
          <a:bodyPr>
            <a:no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Symbol maďarské nezávislosti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Inspirováno architekturou londýnského parlamentu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700 místností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Zvenčí ho zdobí 88 soch maďarských náčelníků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Nachází se zde korunovační insignie (svatoštěpánská </a:t>
            </a:r>
            <a:r>
              <a:rPr lang="cs-CZ" sz="2400" dirty="0" smtClean="0"/>
              <a:t>koruna,…)</a:t>
            </a: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u="sng" dirty="0" smtClean="0">
                <a:uFill>
                  <a:solidFill>
                    <a:srgbClr val="FF3300"/>
                  </a:solidFill>
                </a:uFill>
              </a:rPr>
              <a:t>Zajímavosti:</a:t>
            </a:r>
            <a:r>
              <a:rPr lang="cs-CZ" sz="2400" dirty="0" smtClean="0"/>
              <a:t> 1.) na stavbu bylo použito půl milionu kamenů a 40 kg zlata</a:t>
            </a:r>
          </a:p>
          <a:p>
            <a:pPr>
              <a:buClr>
                <a:srgbClr val="FF3300"/>
              </a:buClr>
              <a:buNone/>
            </a:pPr>
            <a:r>
              <a:rPr lang="cs-CZ" sz="2400" dirty="0" smtClean="0"/>
              <a:t>                        2.) kříž na svatoštěpánské koruně je zakřivený, stalo se to při tajném přenášení koruny v dětské kolébce, dodnes kříž není </a:t>
            </a:r>
            <a:r>
              <a:rPr lang="cs-CZ" sz="2400" dirty="0" smtClean="0"/>
              <a:t>opraven</a:t>
            </a:r>
            <a:endParaRPr lang="cs-CZ" sz="2400" dirty="0" smtClean="0"/>
          </a:p>
        </p:txBody>
      </p:sp>
      <p:pic>
        <p:nvPicPr>
          <p:cNvPr id="2050" name="Picture 2" descr="C:\Users\toshiba\Desktop\800px-Budapest_05_2009_A_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5400" y="685800"/>
            <a:ext cx="4165600" cy="31242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078" name="Picture 6" descr="C:\Users\toshiba\Desktop\1024px-Budapest_parlament_interior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69767" cy="2647803"/>
          </a:xfrm>
          <a:prstGeom prst="rect">
            <a:avLst/>
          </a:prstGeom>
          <a:noFill/>
        </p:spPr>
      </p:pic>
      <p:pic>
        <p:nvPicPr>
          <p:cNvPr id="3079" name="Picture 7" descr="C:\Users\toshiba\Desktop\dfffb87727_101626981_o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91376"/>
            <a:ext cx="3967089" cy="5312212"/>
          </a:xfrm>
          <a:prstGeom prst="rect">
            <a:avLst/>
          </a:prstGeom>
          <a:noFill/>
        </p:spPr>
      </p:pic>
      <p:pic>
        <p:nvPicPr>
          <p:cNvPr id="3080" name="Picture 8" descr="C:\Users\toshiba\Desktop\655085-gallery1-eurd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0025" y="0"/>
            <a:ext cx="5502030" cy="3094892"/>
          </a:xfrm>
          <a:prstGeom prst="rect">
            <a:avLst/>
          </a:prstGeom>
          <a:noFill/>
        </p:spPr>
      </p:pic>
      <p:pic>
        <p:nvPicPr>
          <p:cNvPr id="3081" name="Picture 9" descr="C:\Users\toshiba\Desktop\64649044_595726014584837_3858317135159754752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3931" y="2996418"/>
            <a:ext cx="8328069" cy="4164035"/>
          </a:xfrm>
          <a:prstGeom prst="rect">
            <a:avLst/>
          </a:prstGeom>
          <a:noFill/>
        </p:spPr>
      </p:pic>
      <p:pic>
        <p:nvPicPr>
          <p:cNvPr id="3082" name="Picture 10" descr="C:\Users\toshiba\Desktop\60979534_348168632424493_2786549057635161311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8915" y="0"/>
            <a:ext cx="3038622" cy="303862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80354" y="1730326"/>
            <a:ext cx="4248247" cy="3556647"/>
          </a:xfrm>
        </p:spPr>
        <p:txBody>
          <a:bodyPr/>
          <a:lstStyle/>
          <a:p>
            <a:r>
              <a:rPr lang="cs-CZ" sz="4800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Metro-Historická stanice</a:t>
            </a:r>
            <a:endParaRPr lang="cs-CZ" sz="4800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pic>
        <p:nvPicPr>
          <p:cNvPr id="4099" name="Picture 3" descr="C:\Users\toshiba\Desktop\Budapest_M1_Metro_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3858" y="2278354"/>
            <a:ext cx="5092504" cy="242291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34514"/>
          </a:xfrm>
        </p:spPr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Historická stanice </a:t>
            </a:r>
            <a:r>
              <a:rPr lang="cs-CZ" b="1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M1</a:t>
            </a:r>
            <a:endParaRPr lang="cs-CZ" b="1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2905" y="1547446"/>
            <a:ext cx="7922455" cy="4867422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"</a:t>
            </a:r>
            <a:r>
              <a:rPr lang="cs-CZ" sz="2400" dirty="0" err="1" smtClean="0"/>
              <a:t>Millenniumi</a:t>
            </a:r>
            <a:r>
              <a:rPr lang="cs-CZ" sz="2400" dirty="0" smtClean="0"/>
              <a:t> </a:t>
            </a:r>
            <a:r>
              <a:rPr lang="cs-CZ" sz="2400" dirty="0" err="1" smtClean="0"/>
              <a:t>Földalatti</a:t>
            </a:r>
            <a:r>
              <a:rPr lang="cs-CZ" sz="2400" dirty="0" smtClean="0"/>
              <a:t> </a:t>
            </a:r>
            <a:r>
              <a:rPr lang="cs-CZ" sz="2400" dirty="0" err="1" smtClean="0"/>
              <a:t>Vasút</a:t>
            </a:r>
            <a:r>
              <a:rPr lang="cs-CZ" sz="2400" dirty="0" smtClean="0"/>
              <a:t>„  -hovorově </a:t>
            </a:r>
            <a:r>
              <a:rPr lang="cs-CZ" sz="2400" dirty="0" smtClean="0"/>
              <a:t>„</a:t>
            </a:r>
            <a:r>
              <a:rPr lang="cs-CZ" sz="2400" dirty="0" err="1" smtClean="0"/>
              <a:t>Kisföldalatti</a:t>
            </a:r>
            <a:r>
              <a:rPr lang="cs-CZ" sz="2400" dirty="0" smtClean="0"/>
              <a:t>“ </a:t>
            </a:r>
            <a:r>
              <a:rPr lang="cs-CZ" sz="2400" dirty="0" smtClean="0"/>
              <a:t>(česky „malá podzemka“)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Nejstarší linka metra na evropské pevnině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1896- otevření u příležitosti oslav tisíciletí příchodu Maďarů do Karpatské kotliny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Stanice byla otevřena za přítomnosti Františka Josefa I.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5 km dlouhá, 11 stanic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společnost Siemens &amp; </a:t>
            </a:r>
            <a:r>
              <a:rPr lang="cs-CZ" sz="2400" dirty="0" err="1" smtClean="0"/>
              <a:t>Halske</a:t>
            </a:r>
            <a:r>
              <a:rPr lang="cs-CZ" sz="2400" dirty="0" smtClean="0"/>
              <a:t> se postarala o plán metra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Byla vytvořena hloubenou metodou</a:t>
            </a:r>
            <a:endParaRPr lang="cs-CZ" sz="2400" dirty="0"/>
          </a:p>
        </p:txBody>
      </p:sp>
      <p:pic>
        <p:nvPicPr>
          <p:cNvPr id="5122" name="Picture 2" descr="C:\Users\toshiba\Desktop\64647194_550427025362118_306649767313879859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2517" y="4105971"/>
            <a:ext cx="4418467" cy="2209233"/>
          </a:xfrm>
          <a:prstGeom prst="rect">
            <a:avLst/>
          </a:prstGeom>
          <a:noFill/>
        </p:spPr>
      </p:pic>
      <p:pic>
        <p:nvPicPr>
          <p:cNvPr id="5123" name="Picture 3" descr="C:\Users\toshiba\Desktop\220px-KisföldBajcsyleÉ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6211" y="707362"/>
            <a:ext cx="2472860" cy="329909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6295" y="600390"/>
            <a:ext cx="10058400" cy="1371600"/>
          </a:xfrm>
        </p:spPr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Historická stanice </a:t>
            </a:r>
            <a:r>
              <a:rPr lang="cs-CZ" b="1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M1</a:t>
            </a:r>
            <a:endParaRPr lang="cs-CZ" b="1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60363" y="1744394"/>
            <a:ext cx="5502812" cy="4248443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Obdivuhodná secesní výzdoba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Stanice je obložena keramickými dlaždicemi v bílé a hnědé barvě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Vozovku podpírají litinové sloupy s dekorativními hlavicemi</a:t>
            </a:r>
            <a:endParaRPr lang="cs-CZ" sz="2400" dirty="0"/>
          </a:p>
        </p:txBody>
      </p:sp>
      <p:pic>
        <p:nvPicPr>
          <p:cNvPr id="6146" name="Picture 2" descr="C:\Users\toshiba\Desktop\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270" y="633046"/>
            <a:ext cx="6042376" cy="5570807"/>
          </a:xfrm>
          <a:prstGeom prst="rect">
            <a:avLst/>
          </a:prstGeom>
          <a:noFill/>
        </p:spPr>
      </p:pic>
      <p:pic>
        <p:nvPicPr>
          <p:cNvPr id="6147" name="Picture 3" descr="C:\Users\toshiba\Desktop\220px-Budapest_Foeldalatti_Opera_St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2550" y="3943477"/>
            <a:ext cx="3436058" cy="257704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78827" y="2166425"/>
            <a:ext cx="5880102" cy="2726653"/>
          </a:xfrm>
        </p:spPr>
        <p:txBody>
          <a:bodyPr/>
          <a:lstStyle/>
          <a:p>
            <a:r>
              <a:rPr lang="cs-CZ" sz="5400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Kostel  sv. </a:t>
            </a:r>
            <a:r>
              <a:rPr lang="cs-CZ" sz="5400" u="sng" dirty="0" err="1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matyáše</a:t>
            </a:r>
            <a:endParaRPr lang="cs-CZ" sz="5400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pic>
        <p:nvPicPr>
          <p:cNvPr id="7170" name="Picture 2" descr="C:\Users\toshiba\Desktop\65088295_326269894975443_151663712498666700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0500" y="1448970"/>
            <a:ext cx="2882644" cy="393087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Kostel sv. Matyáše</a:t>
            </a:r>
            <a:endParaRPr lang="cs-CZ" u="sng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1890" y="1772529"/>
            <a:ext cx="5727896" cy="3826412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Korunovační kostel pojmenovaný po Matyáši </a:t>
            </a:r>
            <a:r>
              <a:rPr lang="cs-CZ" sz="2400" dirty="0" err="1" smtClean="0"/>
              <a:t>Korvínovi</a:t>
            </a: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Gotický sloh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Nachází se na Hradním vrchu v budínské části na náměstí </a:t>
            </a:r>
            <a:r>
              <a:rPr lang="cs-CZ" sz="2400" dirty="0" err="1" smtClean="0"/>
              <a:t>Szentháromság</a:t>
            </a: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Má dvě věže (nižší Vojtěchova, vyšší Matyášova)</a:t>
            </a:r>
          </a:p>
        </p:txBody>
      </p:sp>
      <p:pic>
        <p:nvPicPr>
          <p:cNvPr id="8194" name="Picture 2" descr="C:\Users\toshiba\Desktop\65088295_326269894975443_151663712498666700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1028" y="1505243"/>
            <a:ext cx="3083481" cy="4204748"/>
          </a:xfrm>
          <a:prstGeom prst="rect">
            <a:avLst/>
          </a:prstGeom>
          <a:noFill/>
        </p:spPr>
      </p:pic>
      <p:pic>
        <p:nvPicPr>
          <p:cNvPr id="8195" name="Picture 3" descr="C:\Users\toshiba\Desktop\64575942_422395521939924_7032995658571186176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62647" y="2940148"/>
            <a:ext cx="2968282" cy="22262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Kostel sv. Matyáše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6800" y="2082018"/>
            <a:ext cx="7345680" cy="3953022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Původní chrám byl postaven v 13. století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Během turecké okupace- přestavěn na mešitu        po osvobození opět římskokatolický chrám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1867 – korunovace Františka Josefa I.</a:t>
            </a:r>
          </a:p>
          <a:p>
            <a:endParaRPr lang="cs-CZ" sz="2400" dirty="0"/>
          </a:p>
        </p:txBody>
      </p:sp>
      <p:sp>
        <p:nvSpPr>
          <p:cNvPr id="4" name="Šipka doprava 3"/>
          <p:cNvSpPr/>
          <p:nvPr/>
        </p:nvSpPr>
        <p:spPr>
          <a:xfrm>
            <a:off x="6879102" y="2630658"/>
            <a:ext cx="323557" cy="351692"/>
          </a:xfrm>
          <a:prstGeom prst="rightArrow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434" name="Picture 2" descr="C:\Users\toshiba\Desktop\budapest_kostol_sv__mateja_1413360517_v1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8745" y="574479"/>
            <a:ext cx="4286250" cy="5715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61708" y="1772530"/>
            <a:ext cx="3558932" cy="3219023"/>
          </a:xfrm>
        </p:spPr>
        <p:txBody>
          <a:bodyPr/>
          <a:lstStyle/>
          <a:p>
            <a:r>
              <a:rPr lang="cs-CZ" sz="4800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Rybářská bašta</a:t>
            </a:r>
            <a:endParaRPr lang="cs-CZ" sz="4800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pic>
        <p:nvPicPr>
          <p:cNvPr id="9218" name="Picture 2" descr="C:\Users\toshiba\Desktop\64576663_906092213072174_12608175427131801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9624" y="2278940"/>
            <a:ext cx="5697416" cy="28487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8327" y="501918"/>
            <a:ext cx="10058400" cy="1371600"/>
          </a:xfrm>
        </p:spPr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Rybářská bašta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6800" y="2096086"/>
            <a:ext cx="4264855" cy="3938954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Maďarsky- </a:t>
            </a:r>
            <a:r>
              <a:rPr lang="cs-CZ" sz="2400" dirty="0" err="1" smtClean="0"/>
              <a:t>Halászbastya</a:t>
            </a: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err="1" smtClean="0"/>
              <a:t>Neorománský</a:t>
            </a:r>
            <a:r>
              <a:rPr lang="cs-CZ" sz="2400" dirty="0" smtClean="0"/>
              <a:t> </a:t>
            </a:r>
            <a:r>
              <a:rPr lang="cs-CZ" sz="2400" dirty="0" err="1" smtClean="0"/>
              <a:t>památík</a:t>
            </a:r>
            <a:r>
              <a:rPr lang="cs-CZ" sz="2400" dirty="0" smtClean="0"/>
              <a:t> na Hradním vrchu v </a:t>
            </a:r>
            <a:r>
              <a:rPr lang="cs-CZ" sz="2400" dirty="0" err="1" smtClean="0"/>
              <a:t>Budíně</a:t>
            </a: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Stojí na místě bývalých hradeb u středověkého náměstí, kde se dříve prodávaly ryby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Nádherná vyhlídka na řeku Dunaj a Pešť</a:t>
            </a:r>
            <a:endParaRPr lang="cs-CZ" sz="2400" dirty="0"/>
          </a:p>
        </p:txBody>
      </p:sp>
      <p:pic>
        <p:nvPicPr>
          <p:cNvPr id="11266" name="Picture 2" descr="C:\Users\toshiba\Desktop\ll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1444" y="1463041"/>
            <a:ext cx="3068877" cy="4091836"/>
          </a:xfrm>
          <a:prstGeom prst="rect">
            <a:avLst/>
          </a:prstGeom>
          <a:noFill/>
        </p:spPr>
      </p:pic>
      <p:pic>
        <p:nvPicPr>
          <p:cNvPr id="11267" name="Picture 3" descr="C:\Users\toshiba\Desktop\oo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1680" y="590845"/>
            <a:ext cx="2451294" cy="3268392"/>
          </a:xfrm>
          <a:prstGeom prst="rect">
            <a:avLst/>
          </a:prstGeom>
          <a:noFill/>
        </p:spPr>
      </p:pic>
      <p:pic>
        <p:nvPicPr>
          <p:cNvPr id="11268" name="Picture 4" descr="C:\Users\toshiba\Desktop\h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8549" y="3819564"/>
            <a:ext cx="3619839" cy="271487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Rybářská bašta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0025" y="1941341"/>
            <a:ext cx="6079588" cy="4318782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Při pohledu na západ můžeme spatřit zrcadlovou fasádu známého budapešťského hotelu </a:t>
            </a:r>
            <a:r>
              <a:rPr lang="cs-CZ" sz="2400" dirty="0" err="1" smtClean="0"/>
              <a:t>Hilton</a:t>
            </a:r>
            <a:r>
              <a:rPr lang="cs-CZ" sz="2400" dirty="0" smtClean="0"/>
              <a:t>         ten vznikl přeměnou staršího sakrálního objektu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Před baštou stojí socha sv. Štěpána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Architekt - </a:t>
            </a:r>
            <a:r>
              <a:rPr lang="cs-CZ" sz="2400" dirty="0" err="1" smtClean="0"/>
              <a:t>Frigyes</a:t>
            </a:r>
            <a:r>
              <a:rPr lang="cs-CZ" sz="2400" dirty="0" smtClean="0"/>
              <a:t> </a:t>
            </a:r>
            <a:r>
              <a:rPr lang="cs-CZ" sz="2400" dirty="0" err="1" smtClean="0"/>
              <a:t>Schulek</a:t>
            </a: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Stavba trvala mezi lety 1895-1902</a:t>
            </a:r>
            <a:endParaRPr lang="cs-CZ" sz="2400" dirty="0"/>
          </a:p>
        </p:txBody>
      </p:sp>
      <p:sp>
        <p:nvSpPr>
          <p:cNvPr id="4" name="Šipka doprava 3"/>
          <p:cNvSpPr/>
          <p:nvPr/>
        </p:nvSpPr>
        <p:spPr>
          <a:xfrm>
            <a:off x="2546253" y="2785403"/>
            <a:ext cx="393896" cy="267285"/>
          </a:xfrm>
          <a:prstGeom prst="rightArrow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242" name="Picture 2" descr="C:\Users\toshiba\Desktop\250px-Halászbástya_épülete_díszlépcsővel_(103__számú_műemlék)_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6009" y="633046"/>
            <a:ext cx="2295622" cy="3176568"/>
          </a:xfrm>
          <a:prstGeom prst="rect">
            <a:avLst/>
          </a:prstGeom>
          <a:noFill/>
        </p:spPr>
      </p:pic>
      <p:pic>
        <p:nvPicPr>
          <p:cNvPr id="10244" name="Picture 4" descr="C:\Users\toshiba\Desktop\lollll.jpg"/>
          <p:cNvPicPr>
            <a:picLocks noChangeAspect="1" noChangeArrowheads="1"/>
          </p:cNvPicPr>
          <p:nvPr/>
        </p:nvPicPr>
        <p:blipFill>
          <a:blip r:embed="rId3" cstate="print"/>
          <a:srcRect r="1692" b="2949"/>
          <a:stretch>
            <a:fillRect/>
          </a:stretch>
        </p:blipFill>
        <p:spPr bwMode="auto">
          <a:xfrm>
            <a:off x="5014255" y="3798278"/>
            <a:ext cx="3647970" cy="2700996"/>
          </a:xfrm>
          <a:prstGeom prst="rect">
            <a:avLst/>
          </a:prstGeom>
          <a:noFill/>
        </p:spPr>
      </p:pic>
      <p:pic>
        <p:nvPicPr>
          <p:cNvPr id="10245" name="Picture 5" descr="C:\Users\toshiba\Desktop\64907799_2241392022604083_8538035572994736128_n.jpg"/>
          <p:cNvPicPr>
            <a:picLocks noChangeAspect="1" noChangeArrowheads="1"/>
          </p:cNvPicPr>
          <p:nvPr/>
        </p:nvPicPr>
        <p:blipFill>
          <a:blip r:embed="rId4" cstate="print"/>
          <a:srcRect t="3854" r="-472"/>
          <a:stretch>
            <a:fillRect/>
          </a:stretch>
        </p:blipFill>
        <p:spPr bwMode="auto">
          <a:xfrm>
            <a:off x="8652303" y="393895"/>
            <a:ext cx="2475242" cy="3158198"/>
          </a:xfrm>
          <a:prstGeom prst="rect">
            <a:avLst/>
          </a:prstGeom>
          <a:noFill/>
        </p:spPr>
      </p:pic>
      <p:pic>
        <p:nvPicPr>
          <p:cNvPr id="10243" name="Picture 3" descr="C:\Users\toshiba\Desktop\64569404_486440442092040_3958023679949930496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53159" y="3545058"/>
            <a:ext cx="3025223" cy="226891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21031" y="2264898"/>
            <a:ext cx="3657406" cy="2712586"/>
          </a:xfrm>
        </p:spPr>
        <p:txBody>
          <a:bodyPr/>
          <a:lstStyle/>
          <a:p>
            <a:r>
              <a:rPr lang="cs-CZ" sz="4800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Budínský hrad</a:t>
            </a:r>
            <a:endParaRPr lang="cs-CZ" sz="4800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pic>
        <p:nvPicPr>
          <p:cNvPr id="12290" name="Picture 2" descr="C:\Users\toshiba\Desktop\61448-63494-89581-60869-45595.jpg"/>
          <p:cNvPicPr>
            <a:picLocks noChangeAspect="1" noChangeArrowheads="1"/>
          </p:cNvPicPr>
          <p:nvPr/>
        </p:nvPicPr>
        <p:blipFill>
          <a:blip r:embed="rId2" cstate="print"/>
          <a:srcRect r="-875" b="29826"/>
          <a:stretch>
            <a:fillRect/>
          </a:stretch>
        </p:blipFill>
        <p:spPr bwMode="auto">
          <a:xfrm>
            <a:off x="4983847" y="2307102"/>
            <a:ext cx="5520711" cy="256032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Budínský hrad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6295" y="1716258"/>
            <a:ext cx="4897902" cy="4262511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Historický hrad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Někdejší palác a sídlo uherských králů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Je nazýván Královským hradem či palácem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Leží na jižním cípu Hradního vrchu (</a:t>
            </a:r>
            <a:r>
              <a:rPr lang="cs-CZ" sz="2400" dirty="0" err="1" smtClean="0"/>
              <a:t>Várhegy</a:t>
            </a:r>
            <a:r>
              <a:rPr lang="cs-CZ" sz="2400" dirty="0" smtClean="0"/>
              <a:t>)</a:t>
            </a:r>
          </a:p>
        </p:txBody>
      </p:sp>
      <p:pic>
        <p:nvPicPr>
          <p:cNvPr id="15362" name="Picture 2" descr="C:\Users\toshiba\Desktop\64517986_675906512849290_921077606600671232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5560" y="704849"/>
            <a:ext cx="4194640" cy="3145980"/>
          </a:xfrm>
          <a:prstGeom prst="rect">
            <a:avLst/>
          </a:prstGeom>
          <a:noFill/>
        </p:spPr>
      </p:pic>
      <p:pic>
        <p:nvPicPr>
          <p:cNvPr id="15364" name="Picture 4" descr="C:\Users\toshiba\Desktop\65305649_876198512772773_2533487417046859776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000499"/>
            <a:ext cx="4546600" cy="22733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Budínský hrad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0504" y="1772530"/>
            <a:ext cx="5416062" cy="4529796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S náměstím </a:t>
            </a:r>
            <a:r>
              <a:rPr lang="cs-CZ" sz="2400" dirty="0" err="1" smtClean="0"/>
              <a:t>Clark</a:t>
            </a:r>
            <a:r>
              <a:rPr lang="cs-CZ" sz="2400" dirty="0" smtClean="0"/>
              <a:t> </a:t>
            </a:r>
            <a:r>
              <a:rPr lang="cs-CZ" sz="2400" dirty="0" err="1" smtClean="0"/>
              <a:t>Adám</a:t>
            </a:r>
            <a:r>
              <a:rPr lang="cs-CZ" sz="2400" dirty="0" smtClean="0"/>
              <a:t> je spojen lanovkou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Původně byl postaven za vlády významného uherského krále Bély IV. v letech 1247-1265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V komplexu se též nachází Fontána krále Matyáše s obdivuhodnými sochami a zdobením, také zde můžeme najít sochu bájného ptáka </a:t>
            </a:r>
            <a:r>
              <a:rPr lang="cs-CZ" sz="2400" dirty="0" err="1" smtClean="0"/>
              <a:t>Turula</a:t>
            </a:r>
            <a:endParaRPr lang="cs-CZ" sz="2400" dirty="0" smtClean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400" dirty="0" smtClean="0"/>
              <a:t>V roce 1987 se stal součástí Světového dědictví UNESCO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endParaRPr lang="cs-CZ" sz="2400" dirty="0"/>
          </a:p>
        </p:txBody>
      </p:sp>
      <p:pic>
        <p:nvPicPr>
          <p:cNvPr id="14339" name="Picture 3" descr="C:\Users\toshiba\Desktop\64578972_2392482484319819_54940654285252198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304800"/>
            <a:ext cx="2057400" cy="2743200"/>
          </a:xfrm>
          <a:prstGeom prst="rect">
            <a:avLst/>
          </a:prstGeom>
          <a:noFill/>
        </p:spPr>
      </p:pic>
      <p:pic>
        <p:nvPicPr>
          <p:cNvPr id="14340" name="Picture 4" descr="C:\Users\toshiba\Desktop\64717128_451922578957268_2344432663303028736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4183" y="3028587"/>
            <a:ext cx="4157617" cy="3118213"/>
          </a:xfrm>
          <a:prstGeom prst="rect">
            <a:avLst/>
          </a:prstGeom>
          <a:noFill/>
        </p:spPr>
      </p:pic>
      <p:pic>
        <p:nvPicPr>
          <p:cNvPr id="14338" name="Picture 2" descr="C:\Users\toshiba\Desktop\65135112_309407490013633_6104695385857458176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6257" y="2031040"/>
            <a:ext cx="1796143" cy="294056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515985"/>
            <a:ext cx="10058400" cy="1371600"/>
          </a:xfrm>
        </p:spPr>
        <p:txBody>
          <a:bodyPr/>
          <a:lstStyle/>
          <a:p>
            <a:r>
              <a:rPr lang="cs-CZ" u="sng" dirty="0" smtClean="0">
                <a:uFill>
                  <a:solidFill>
                    <a:srgbClr val="FF3300"/>
                  </a:solidFill>
                </a:uFill>
              </a:rPr>
              <a:t>Video- střídání stráží </a:t>
            </a:r>
            <a:endParaRPr lang="cs-CZ" u="sng" dirty="0">
              <a:uFill>
                <a:solidFill>
                  <a:srgbClr val="FF3300"/>
                </a:solidFill>
              </a:uFill>
            </a:endParaRPr>
          </a:p>
        </p:txBody>
      </p:sp>
      <p:pic>
        <p:nvPicPr>
          <p:cNvPr id="4" name="video-1561109756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601329" y="1732348"/>
            <a:ext cx="4656407" cy="4636157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>
          <a:xfrm>
            <a:off x="1434905" y="3362178"/>
            <a:ext cx="1603717" cy="872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 doprava 5"/>
          <p:cNvSpPr/>
          <p:nvPr/>
        </p:nvSpPr>
        <p:spPr>
          <a:xfrm rot="10800000">
            <a:off x="8764172" y="3516922"/>
            <a:ext cx="1575582" cy="8440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ransition advClick="0" advTm="7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toshiba\Desktop\p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7946" y="1226875"/>
            <a:ext cx="6357473" cy="4301727"/>
          </a:xfrm>
          <a:prstGeom prst="rect">
            <a:avLst/>
          </a:prstGeom>
          <a:noFill/>
        </p:spPr>
      </p:pic>
      <p:sp>
        <p:nvSpPr>
          <p:cNvPr id="7" name="Obdélníkový popisek 6"/>
          <p:cNvSpPr/>
          <p:nvPr/>
        </p:nvSpPr>
        <p:spPr>
          <a:xfrm rot="20003689">
            <a:off x="849500" y="649590"/>
            <a:ext cx="1815130" cy="1164523"/>
          </a:xfrm>
          <a:prstGeom prst="wedgeRectCallout">
            <a:avLst>
              <a:gd name="adj1" fmla="val -18992"/>
              <a:gd name="adj2" fmla="val 854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>
                <a:solidFill>
                  <a:schemeClr val="tx1"/>
                </a:solidFill>
              </a:rPr>
              <a:t>Děkujeme</a:t>
            </a:r>
            <a:endParaRPr lang="cs-CZ" sz="2800" dirty="0">
              <a:solidFill>
                <a:schemeClr val="tx1"/>
              </a:solidFill>
            </a:endParaRPr>
          </a:p>
        </p:txBody>
      </p:sp>
      <p:sp>
        <p:nvSpPr>
          <p:cNvPr id="8" name="Obdélníkový popisek 7"/>
          <p:cNvSpPr/>
          <p:nvPr/>
        </p:nvSpPr>
        <p:spPr>
          <a:xfrm rot="1504312">
            <a:off x="9129936" y="768946"/>
            <a:ext cx="2250830" cy="1266092"/>
          </a:xfrm>
          <a:prstGeom prst="wedgeRectCallout">
            <a:avLst>
              <a:gd name="adj1" fmla="val -22083"/>
              <a:gd name="adj2" fmla="val 847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>
                <a:solidFill>
                  <a:schemeClr val="tx1"/>
                </a:solidFill>
              </a:rPr>
              <a:t>za pozornost!!!</a:t>
            </a:r>
            <a:endParaRPr lang="cs-CZ" sz="2800" dirty="0">
              <a:solidFill>
                <a:schemeClr val="tx1"/>
              </a:solidFill>
            </a:endParaRPr>
          </a:p>
        </p:txBody>
      </p:sp>
      <p:sp>
        <p:nvSpPr>
          <p:cNvPr id="11" name="Obdélníkový popisek 10"/>
          <p:cNvSpPr/>
          <p:nvPr/>
        </p:nvSpPr>
        <p:spPr>
          <a:xfrm rot="19479266">
            <a:off x="689317" y="3376246"/>
            <a:ext cx="1800664" cy="1252025"/>
          </a:xfrm>
          <a:prstGeom prst="wedgeRectCallout">
            <a:avLst>
              <a:gd name="adj1" fmla="val -20833"/>
              <a:gd name="adj2" fmla="val 714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>
                <a:solidFill>
                  <a:schemeClr val="tx1"/>
                </a:solidFill>
              </a:rPr>
              <a:t>Köszönöm</a:t>
            </a:r>
            <a:r>
              <a:rPr lang="hu-HU" dirty="0" smtClean="0">
                <a:solidFill>
                  <a:schemeClr val="tx1"/>
                </a:solidFill>
              </a:rPr>
              <a:t>    </a:t>
            </a:r>
            <a:endParaRPr lang="hu-HU" sz="2800" dirty="0">
              <a:solidFill>
                <a:schemeClr val="tx1"/>
              </a:solidFill>
            </a:endParaRPr>
          </a:p>
        </p:txBody>
      </p:sp>
      <p:pic>
        <p:nvPicPr>
          <p:cNvPr id="13315" name="Picture 3" descr="C:\Users\toshiba\Desktop\h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00000">
            <a:off x="1026941" y="3509890"/>
            <a:ext cx="717449" cy="358725"/>
          </a:xfrm>
          <a:prstGeom prst="rect">
            <a:avLst/>
          </a:prstGeom>
          <a:noFill/>
        </p:spPr>
      </p:pic>
      <p:sp>
        <p:nvSpPr>
          <p:cNvPr id="12" name="Obdélníkový popisek 11"/>
          <p:cNvSpPr/>
          <p:nvPr/>
        </p:nvSpPr>
        <p:spPr>
          <a:xfrm rot="2083016">
            <a:off x="9783989" y="3301561"/>
            <a:ext cx="2091397" cy="1176191"/>
          </a:xfrm>
          <a:prstGeom prst="wedgeRectCallout">
            <a:avLst>
              <a:gd name="adj1" fmla="val -21212"/>
              <a:gd name="adj2" fmla="val 842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>
                <a:solidFill>
                  <a:schemeClr val="tx1"/>
                </a:solidFill>
              </a:rPr>
              <a:t>a figyelmet!!!</a:t>
            </a:r>
            <a:endParaRPr lang="cs-CZ" sz="2800" dirty="0">
              <a:solidFill>
                <a:schemeClr val="tx1"/>
              </a:solidFill>
            </a:endParaRPr>
          </a:p>
        </p:txBody>
      </p:sp>
      <p:pic>
        <p:nvPicPr>
          <p:cNvPr id="13316" name="Picture 4" descr="C:\Users\toshiba\Desktop\h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0000" flipV="1">
            <a:off x="10688034" y="3435110"/>
            <a:ext cx="658238" cy="329119"/>
          </a:xfrm>
          <a:prstGeom prst="rect">
            <a:avLst/>
          </a:prstGeom>
          <a:noFill/>
        </p:spPr>
      </p:pic>
      <p:pic>
        <p:nvPicPr>
          <p:cNvPr id="13317" name="Picture 5" descr="C:\Users\toshiba\Desktop\c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040000">
            <a:off x="1304910" y="765535"/>
            <a:ext cx="524335" cy="349666"/>
          </a:xfrm>
          <a:prstGeom prst="rect">
            <a:avLst/>
          </a:prstGeom>
          <a:noFill/>
        </p:spPr>
      </p:pic>
      <p:pic>
        <p:nvPicPr>
          <p:cNvPr id="13318" name="Picture 6" descr="C:\Users\toshiba\Desktop\cz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500000">
            <a:off x="10053536" y="883610"/>
            <a:ext cx="622568" cy="41517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solidFill>
                  <a:schemeClr val="tx1"/>
                </a:solidFill>
                <a:uFill>
                  <a:solidFill>
                    <a:srgbClr val="FF3300"/>
                  </a:solidFill>
                </a:uFill>
              </a:rPr>
              <a:t>Zdroje</a:t>
            </a:r>
            <a:endParaRPr lang="cs-CZ" u="sng" dirty="0">
              <a:solidFill>
                <a:schemeClr val="tx1"/>
              </a:solidFill>
              <a:uFill>
                <a:solidFill>
                  <a:srgbClr val="FF3300"/>
                </a:solidFill>
              </a:u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>
                <a:solidFill>
                  <a:srgbClr val="C00000"/>
                </a:solidFill>
              </a:rPr>
              <a:t>Vlastní zážitky </a:t>
            </a:r>
            <a:r>
              <a:rPr lang="cs-CZ" sz="2800" dirty="0" smtClean="0">
                <a:solidFill>
                  <a:srgbClr val="C00000"/>
                </a:solidFill>
                <a:sym typeface="Wingdings" pitchFamily="2" charset="2"/>
              </a:rPr>
              <a:t>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>
                <a:solidFill>
                  <a:srgbClr val="C00000"/>
                </a:solidFill>
                <a:hlinkClick r:id="rId2"/>
              </a:rPr>
              <a:t>https://cs.wikipedia.org/wiki/Hlavn%C3%AD_strana</a:t>
            </a:r>
            <a:endParaRPr lang="cs-CZ" sz="2800" dirty="0" smtClean="0">
              <a:solidFill>
                <a:srgbClr val="C00000"/>
              </a:solidFill>
            </a:endParaRP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cs-CZ" sz="2800" dirty="0" smtClean="0">
                <a:solidFill>
                  <a:srgbClr val="C00000"/>
                </a:solidFill>
              </a:rPr>
              <a:t>https://www.radynacestu.cz/magazin/</a:t>
            </a:r>
            <a:endParaRPr lang="cs-CZ" sz="2800" dirty="0">
              <a:solidFill>
                <a:srgbClr val="C00000"/>
              </a:solidFill>
            </a:endParaRPr>
          </a:p>
        </p:txBody>
      </p:sp>
      <p:pic>
        <p:nvPicPr>
          <p:cNvPr id="17410" name="Picture 2" descr="C:\Users\toshiba\Desktop\magyarorszag4_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88264" y="3854625"/>
            <a:ext cx="3875575" cy="25850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ýdlo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ýdlo">
      <a:maj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ýdl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488</TotalTime>
  <Words>563</Words>
  <Application>Microsoft Office PowerPoint</Application>
  <PresentationFormat>Vlastní</PresentationFormat>
  <Paragraphs>108</Paragraphs>
  <Slides>26</Slides>
  <Notes>0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27" baseType="lpstr">
      <vt:lpstr>Mýdlo</vt:lpstr>
      <vt:lpstr>BUDAPEšť</vt:lpstr>
      <vt:lpstr>Vítejte u naší prezentace</vt:lpstr>
      <vt:lpstr>Body naší prezentace</vt:lpstr>
      <vt:lpstr>Základní informace</vt:lpstr>
      <vt:lpstr>Bazilika sv. štěpána</vt:lpstr>
      <vt:lpstr>Bazilika sv. Štěpána</vt:lpstr>
      <vt:lpstr>Bazilika sv. Štěpána</vt:lpstr>
      <vt:lpstr>Parlament</vt:lpstr>
      <vt:lpstr>Parlament (Országhás)</vt:lpstr>
      <vt:lpstr>Parlament (Országhs)</vt:lpstr>
      <vt:lpstr>Snímek 11</vt:lpstr>
      <vt:lpstr>Metro-Historická stanice</vt:lpstr>
      <vt:lpstr>Historická stanice M1</vt:lpstr>
      <vt:lpstr>Historická stanice M1</vt:lpstr>
      <vt:lpstr>Kostel  sv. matyáše</vt:lpstr>
      <vt:lpstr>Kostel sv. Matyáše</vt:lpstr>
      <vt:lpstr>Kostel sv. Matyáše</vt:lpstr>
      <vt:lpstr>Rybářská bašta</vt:lpstr>
      <vt:lpstr>Rybářská bašta</vt:lpstr>
      <vt:lpstr>Rybářská bašta</vt:lpstr>
      <vt:lpstr>Budínský hrad</vt:lpstr>
      <vt:lpstr>Budínský hrad</vt:lpstr>
      <vt:lpstr>Budínský hrad</vt:lpstr>
      <vt:lpstr>Video- střídání stráží </vt:lpstr>
      <vt:lpstr>Snímek 25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STRANA BUDOUCNOSTI</dc:title>
  <dc:creator>Uživatel systému Windows</dc:creator>
  <cp:lastModifiedBy>toshiba</cp:lastModifiedBy>
  <cp:revision>63</cp:revision>
  <dcterms:created xsi:type="dcterms:W3CDTF">2019-05-27T09:59:41Z</dcterms:created>
  <dcterms:modified xsi:type="dcterms:W3CDTF">2019-06-21T17:30:09Z</dcterms:modified>
</cp:coreProperties>
</file>