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61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EADD-696E-4036-90B9-515F86C3B432}" type="datetimeFigureOut">
              <a:rPr lang="cs-CZ" smtClean="0"/>
              <a:t>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3255-51D0-4752-B786-1AD6944E7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406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EADD-696E-4036-90B9-515F86C3B432}" type="datetimeFigureOut">
              <a:rPr lang="cs-CZ" smtClean="0"/>
              <a:t>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3255-51D0-4752-B786-1AD6944E7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28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EADD-696E-4036-90B9-515F86C3B432}" type="datetimeFigureOut">
              <a:rPr lang="cs-CZ" smtClean="0"/>
              <a:t>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3255-51D0-4752-B786-1AD6944E7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40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EADD-696E-4036-90B9-515F86C3B432}" type="datetimeFigureOut">
              <a:rPr lang="cs-CZ" smtClean="0"/>
              <a:t>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3255-51D0-4752-B786-1AD6944E7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900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EADD-696E-4036-90B9-515F86C3B432}" type="datetimeFigureOut">
              <a:rPr lang="cs-CZ" smtClean="0"/>
              <a:t>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3255-51D0-4752-B786-1AD6944E7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27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EADD-696E-4036-90B9-515F86C3B432}" type="datetimeFigureOut">
              <a:rPr lang="cs-CZ" smtClean="0"/>
              <a:t>9.6.2017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3255-51D0-4752-B786-1AD6944E7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843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EADD-696E-4036-90B9-515F86C3B432}" type="datetimeFigureOut">
              <a:rPr lang="cs-CZ" smtClean="0"/>
              <a:t>9.6.2017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3255-51D0-4752-B786-1AD6944E7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28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EADD-696E-4036-90B9-515F86C3B432}" type="datetimeFigureOut">
              <a:rPr lang="cs-CZ" smtClean="0"/>
              <a:t>9.6.2017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3255-51D0-4752-B786-1AD6944E7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08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EADD-696E-4036-90B9-515F86C3B432}" type="datetimeFigureOut">
              <a:rPr lang="cs-CZ" smtClean="0"/>
              <a:t>9.6.2017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3255-51D0-4752-B786-1AD6944E7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7821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EADD-696E-4036-90B9-515F86C3B432}" type="datetimeFigureOut">
              <a:rPr lang="cs-CZ" smtClean="0"/>
              <a:t>9.6.2017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3255-51D0-4752-B786-1AD6944E7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6537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EADD-696E-4036-90B9-515F86C3B432}" type="datetimeFigureOut">
              <a:rPr lang="cs-CZ" smtClean="0"/>
              <a:t>9.6.2017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3255-51D0-4752-B786-1AD6944E7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26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CEADD-696E-4036-90B9-515F86C3B432}" type="datetimeFigureOut">
              <a:rPr lang="cs-CZ" smtClean="0"/>
              <a:t>9.6.2017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03255-51D0-4752-B786-1AD6944E7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9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jidelna@agkm.cz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strava.cz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71800" y="712080"/>
            <a:ext cx="5614392" cy="1470025"/>
          </a:xfrm>
        </p:spPr>
        <p:txBody>
          <a:bodyPr>
            <a:normAutofit/>
          </a:bodyPr>
          <a:lstStyle/>
          <a:p>
            <a:pPr algn="l"/>
            <a:r>
              <a:rPr lang="cs-CZ" sz="1800" dirty="0" smtClean="0"/>
              <a:t>Arcibiskupské gymnázium v Kroměříži</a:t>
            </a:r>
            <a:br>
              <a:rPr lang="cs-CZ" sz="1800" dirty="0" smtClean="0"/>
            </a:br>
            <a:r>
              <a:rPr lang="cs-CZ" sz="1800" dirty="0" smtClean="0"/>
              <a:t>Pilařova 3/3, 767 01 Kroměříž</a:t>
            </a:r>
            <a:br>
              <a:rPr lang="cs-CZ" sz="1800" dirty="0" smtClean="0"/>
            </a:br>
            <a:r>
              <a:rPr lang="cs-CZ" sz="1800" dirty="0" smtClean="0"/>
              <a:t>IČ 00 22 66 11 </a:t>
            </a:r>
            <a:endParaRPr lang="cs-CZ" sz="1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1605558" cy="160785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2852936"/>
            <a:ext cx="83529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Stravování studentů </a:t>
            </a:r>
            <a:r>
              <a:rPr lang="cs-CZ" sz="4000" b="1" dirty="0"/>
              <a:t>Arcibiskupského gymnázia v Kroměříži </a:t>
            </a:r>
            <a:endParaRPr lang="cs-CZ" sz="4400" dirty="0"/>
          </a:p>
          <a:p>
            <a:pPr algn="ctr"/>
            <a:endParaRPr lang="cs-CZ" sz="4000" b="1" dirty="0" smtClean="0"/>
          </a:p>
          <a:p>
            <a:pPr algn="ctr"/>
            <a:r>
              <a:rPr lang="cs-CZ" sz="4000" b="1" dirty="0" smtClean="0"/>
              <a:t>Stravovací systém – www.strava.cz</a:t>
            </a:r>
          </a:p>
          <a:p>
            <a:pPr algn="ctr"/>
            <a:r>
              <a:rPr lang="cs-CZ" sz="2400" dirty="0"/>
              <a:t/>
            </a:r>
            <a:br>
              <a:rPr lang="cs-CZ" sz="2400" dirty="0"/>
            </a:br>
            <a:endParaRPr lang="cs-CZ" sz="3600" b="1" dirty="0"/>
          </a:p>
        </p:txBody>
      </p:sp>
      <p:sp>
        <p:nvSpPr>
          <p:cNvPr id="7" name="Obdélník 6"/>
          <p:cNvSpPr/>
          <p:nvPr/>
        </p:nvSpPr>
        <p:spPr>
          <a:xfrm>
            <a:off x="-915" y="0"/>
            <a:ext cx="9144000" cy="476672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-915" y="6619664"/>
            <a:ext cx="9144000" cy="238336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26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12" y="1863497"/>
            <a:ext cx="9144000" cy="623997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-915" y="0"/>
            <a:ext cx="9144000" cy="476672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915" y="6619664"/>
            <a:ext cx="9144000" cy="238336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Stravování </a:t>
            </a:r>
            <a:r>
              <a:rPr lang="cs-CZ" sz="4400" b="1" dirty="0" smtClean="0"/>
              <a:t>studentů</a:t>
            </a:r>
          </a:p>
          <a:p>
            <a:pPr algn="ctr"/>
            <a:r>
              <a:rPr lang="cs-CZ" sz="2800" b="1" dirty="0" smtClean="0"/>
              <a:t>STRAVOVACÍ KONTO – výdej stravy</a:t>
            </a:r>
            <a:endParaRPr lang="cs-CZ" sz="2800" b="1" dirty="0"/>
          </a:p>
        </p:txBody>
      </p:sp>
      <p:sp>
        <p:nvSpPr>
          <p:cNvPr id="11" name="Šipka doprava 10"/>
          <p:cNvSpPr/>
          <p:nvPr/>
        </p:nvSpPr>
        <p:spPr>
          <a:xfrm rot="2700157">
            <a:off x="970529" y="1756164"/>
            <a:ext cx="1224136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907704" y="2619212"/>
            <a:ext cx="1128153" cy="781098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96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433"/>
            <a:ext cx="9144000" cy="4664231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-915" y="0"/>
            <a:ext cx="9144000" cy="476672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915" y="6619664"/>
            <a:ext cx="9144000" cy="238336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Stravování </a:t>
            </a:r>
            <a:r>
              <a:rPr lang="cs-CZ" sz="4400" b="1" dirty="0" smtClean="0"/>
              <a:t>studentů</a:t>
            </a:r>
          </a:p>
          <a:p>
            <a:pPr algn="ctr"/>
            <a:r>
              <a:rPr lang="cs-CZ" sz="2800" b="1" dirty="0" smtClean="0"/>
              <a:t>STRAVOVACÍ KONTO – přehled plateb</a:t>
            </a:r>
            <a:endParaRPr lang="cs-CZ" sz="2800" b="1" dirty="0"/>
          </a:p>
        </p:txBody>
      </p:sp>
      <p:sp>
        <p:nvSpPr>
          <p:cNvPr id="9" name="Ovál 8"/>
          <p:cNvSpPr/>
          <p:nvPr/>
        </p:nvSpPr>
        <p:spPr>
          <a:xfrm>
            <a:off x="2699792" y="2619212"/>
            <a:ext cx="1128153" cy="781098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7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01" y="1772816"/>
            <a:ext cx="7884368" cy="4736915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-915" y="0"/>
            <a:ext cx="9144000" cy="476672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915" y="6619664"/>
            <a:ext cx="9144000" cy="238336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Stravování </a:t>
            </a:r>
            <a:r>
              <a:rPr lang="cs-CZ" sz="4400" b="1" dirty="0" smtClean="0"/>
              <a:t>studentů</a:t>
            </a:r>
          </a:p>
          <a:p>
            <a:pPr algn="ctr"/>
            <a:r>
              <a:rPr lang="cs-CZ" sz="2800" b="1" dirty="0" smtClean="0"/>
              <a:t>STRAVOVACÍ KONTO – informace emailem</a:t>
            </a:r>
            <a:endParaRPr lang="cs-CZ" sz="2800" b="1" dirty="0"/>
          </a:p>
        </p:txBody>
      </p:sp>
      <p:sp>
        <p:nvSpPr>
          <p:cNvPr id="9" name="Ovál 8"/>
          <p:cNvSpPr/>
          <p:nvPr/>
        </p:nvSpPr>
        <p:spPr>
          <a:xfrm>
            <a:off x="3827945" y="1624385"/>
            <a:ext cx="1128153" cy="781098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045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12" y="1677001"/>
            <a:ext cx="7740352" cy="483965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-915" y="0"/>
            <a:ext cx="9144000" cy="476672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915" y="6619664"/>
            <a:ext cx="9144000" cy="238336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Stravování </a:t>
            </a:r>
            <a:r>
              <a:rPr lang="cs-CZ" sz="4400" b="1" dirty="0" smtClean="0"/>
              <a:t>studentů</a:t>
            </a:r>
          </a:p>
          <a:p>
            <a:pPr algn="ctr"/>
            <a:r>
              <a:rPr lang="cs-CZ" sz="2800" b="1" dirty="0" smtClean="0"/>
              <a:t>STRAVOVACÍ KONTO – změna hesla</a:t>
            </a:r>
            <a:endParaRPr lang="cs-CZ" sz="2800" b="1" dirty="0"/>
          </a:p>
        </p:txBody>
      </p:sp>
      <p:sp>
        <p:nvSpPr>
          <p:cNvPr id="9" name="Ovál 8"/>
          <p:cNvSpPr/>
          <p:nvPr/>
        </p:nvSpPr>
        <p:spPr>
          <a:xfrm>
            <a:off x="4878288" y="2204864"/>
            <a:ext cx="1128153" cy="781098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24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60272" y="3789040"/>
            <a:ext cx="767026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600" dirty="0" smtClean="0"/>
              <a:t>rušení objednané stravy v případě nemoci strávníka </a:t>
            </a:r>
            <a:br>
              <a:rPr lang="cs-CZ" sz="2600" dirty="0" smtClean="0"/>
            </a:br>
            <a:r>
              <a:rPr lang="cs-CZ" sz="2600" dirty="0" smtClean="0"/>
              <a:t>(lze i na sekretariátu školy tel.: 573 501 111)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600" dirty="0" smtClean="0"/>
              <a:t>informace o platbách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600" dirty="0" smtClean="0"/>
              <a:t>hotovostní dobíjení, pořizování a vracení čipů a karet:</a:t>
            </a:r>
            <a:br>
              <a:rPr lang="cs-CZ" sz="2600" dirty="0" smtClean="0"/>
            </a:br>
            <a:r>
              <a:rPr lang="cs-CZ" sz="2600" dirty="0" smtClean="0"/>
              <a:t>pondělí a středa 10.30–12.00, 12.40–14.10</a:t>
            </a:r>
          </a:p>
          <a:p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-915" y="0"/>
            <a:ext cx="9144000" cy="476672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-915" y="6619664"/>
            <a:ext cx="9144000" cy="238336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95536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Stravování </a:t>
            </a:r>
            <a:r>
              <a:rPr lang="cs-CZ" sz="4400" b="1" dirty="0" smtClean="0"/>
              <a:t>studentů</a:t>
            </a:r>
          </a:p>
          <a:p>
            <a:pPr algn="ctr"/>
            <a:r>
              <a:rPr lang="cs-CZ" sz="2800" b="1" dirty="0" smtClean="0"/>
              <a:t>KONTAKTY - POKLADNA ŠKOLNÍ JÍDELNY</a:t>
            </a:r>
            <a:endParaRPr lang="cs-CZ" sz="2800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-915" y="1988840"/>
            <a:ext cx="91449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Tel. 573 501 </a:t>
            </a:r>
            <a:r>
              <a:rPr lang="cs-CZ" sz="4400" b="1" dirty="0" smtClean="0"/>
              <a:t>128</a:t>
            </a:r>
            <a:endParaRPr lang="cs-CZ" sz="4400" dirty="0" smtClean="0"/>
          </a:p>
          <a:p>
            <a:pPr algn="ctr"/>
            <a:r>
              <a:rPr lang="cs-CZ" sz="4400" dirty="0" smtClean="0">
                <a:hlinkClick r:id="rId2"/>
              </a:rPr>
              <a:t>jidelna@agkm.cz</a:t>
            </a:r>
            <a:r>
              <a:rPr lang="cs-CZ" sz="4400" dirty="0"/>
              <a:t>; 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106820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-1" y="476672"/>
            <a:ext cx="9143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Stravování </a:t>
            </a:r>
            <a:r>
              <a:rPr lang="cs-CZ" sz="4400" b="1" dirty="0" smtClean="0"/>
              <a:t>studentů</a:t>
            </a:r>
          </a:p>
          <a:p>
            <a:pPr algn="ctr"/>
            <a:r>
              <a:rPr lang="cs-CZ" sz="2800" b="1" dirty="0" smtClean="0"/>
              <a:t>Základní informace</a:t>
            </a:r>
            <a:endParaRPr lang="cs-CZ" sz="2800" b="1" dirty="0"/>
          </a:p>
        </p:txBody>
      </p:sp>
      <p:sp>
        <p:nvSpPr>
          <p:cNvPr id="13" name="Obdélník 12"/>
          <p:cNvSpPr/>
          <p:nvPr/>
        </p:nvSpPr>
        <p:spPr>
          <a:xfrm>
            <a:off x="-915" y="0"/>
            <a:ext cx="9144000" cy="476672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-915" y="6619664"/>
            <a:ext cx="9144000" cy="238336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657137" y="1948225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/>
              <a:t>Studenti Arcibiskupského gymnázia mají možnost stravovat se ve školní jídelně, která se nachází v budově školy. </a:t>
            </a:r>
            <a:endParaRPr lang="cs-CZ" sz="24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259632" y="2996951"/>
            <a:ext cx="6552728" cy="286232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3"/>
            <a:r>
              <a:rPr lang="cs-CZ" sz="2800" b="1" dirty="0"/>
              <a:t>Cena stravy pro studenty činí: </a:t>
            </a:r>
            <a:endParaRPr lang="cs-CZ" sz="2800" b="1" dirty="0" smtClean="0"/>
          </a:p>
          <a:p>
            <a:pPr algn="ctr"/>
            <a:endParaRPr lang="cs-CZ" sz="1400" dirty="0"/>
          </a:p>
          <a:p>
            <a:pPr marL="2171700" lvl="4" indent="-342900">
              <a:buFont typeface="Arial" pitchFamily="34" charset="0"/>
              <a:buChar char="•"/>
            </a:pPr>
            <a:r>
              <a:rPr lang="cs-CZ" sz="2400" b="1" dirty="0"/>
              <a:t>snídaně 18,- </a:t>
            </a:r>
            <a:r>
              <a:rPr lang="cs-CZ" sz="2400" b="1" dirty="0" smtClean="0"/>
              <a:t>Kč</a:t>
            </a:r>
          </a:p>
          <a:p>
            <a:pPr marL="2171700" lvl="4" indent="-342900">
              <a:buFont typeface="Arial" pitchFamily="34" charset="0"/>
              <a:buChar char="•"/>
            </a:pPr>
            <a:r>
              <a:rPr lang="cs-CZ" sz="2400" b="1" dirty="0" smtClean="0"/>
              <a:t>oběd </a:t>
            </a:r>
            <a:r>
              <a:rPr lang="cs-CZ" sz="2400" b="1" dirty="0"/>
              <a:t>28,- </a:t>
            </a:r>
            <a:r>
              <a:rPr lang="cs-CZ" sz="2400" b="1" dirty="0" smtClean="0"/>
              <a:t>Kč</a:t>
            </a:r>
          </a:p>
          <a:p>
            <a:pPr marL="2171700" lvl="4" indent="-342900">
              <a:buFont typeface="Arial" pitchFamily="34" charset="0"/>
              <a:buChar char="•"/>
            </a:pPr>
            <a:r>
              <a:rPr lang="cs-CZ" sz="2400" b="1" dirty="0" smtClean="0"/>
              <a:t>večeře </a:t>
            </a:r>
            <a:r>
              <a:rPr lang="cs-CZ" sz="2400" b="1" dirty="0"/>
              <a:t>21,- </a:t>
            </a:r>
            <a:r>
              <a:rPr lang="cs-CZ" sz="2400" b="1" dirty="0" smtClean="0"/>
              <a:t>Kč</a:t>
            </a:r>
          </a:p>
          <a:p>
            <a:pPr lvl="4"/>
            <a:r>
              <a:rPr lang="cs-CZ" sz="2400" b="1" dirty="0" smtClean="0"/>
              <a:t>------------------------------</a:t>
            </a:r>
          </a:p>
          <a:p>
            <a:pPr lvl="4"/>
            <a:r>
              <a:rPr lang="cs-CZ" sz="2400" b="1" dirty="0" smtClean="0"/>
              <a:t>  celkem</a:t>
            </a:r>
            <a:r>
              <a:rPr lang="cs-CZ" sz="2400" b="1" dirty="0"/>
              <a:t>: 67,- </a:t>
            </a:r>
            <a:r>
              <a:rPr lang="cs-CZ" sz="2400" b="1" dirty="0" smtClean="0"/>
              <a:t>Kč/den</a:t>
            </a:r>
            <a:endParaRPr lang="cs-CZ" sz="2000" dirty="0"/>
          </a:p>
          <a:p>
            <a:pPr algn="ctr"/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828092" y="5859273"/>
            <a:ext cx="7344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Výše stravného Výše stravného je stanovena na základě finančních limitů na nákup potravin dle platného znění vyhlášky o školním </a:t>
            </a:r>
            <a:r>
              <a:rPr lang="cs-CZ" dirty="0" smtClean="0"/>
              <a:t>stravování.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2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915" y="0"/>
            <a:ext cx="9144000" cy="476672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915" y="6619664"/>
            <a:ext cx="9144000" cy="238336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Stravování </a:t>
            </a:r>
            <a:r>
              <a:rPr lang="cs-CZ" sz="4400" b="1" dirty="0" smtClean="0"/>
              <a:t>studentů</a:t>
            </a:r>
          </a:p>
          <a:p>
            <a:pPr algn="ctr"/>
            <a:r>
              <a:rPr lang="cs-CZ" sz="2800" b="1" dirty="0" smtClean="0"/>
              <a:t>Přihláška ke stravování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23528" y="1988840"/>
            <a:ext cx="80648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Co je potřeba </a:t>
            </a:r>
            <a:r>
              <a:rPr lang="cs-CZ" sz="2800" b="1" dirty="0" smtClean="0"/>
              <a:t>vyřídit </a:t>
            </a:r>
          </a:p>
          <a:p>
            <a:pPr algn="ctr"/>
            <a:r>
              <a:rPr lang="cs-CZ" sz="2800" b="1" dirty="0" smtClean="0"/>
              <a:t>(můžete již dnes na pokladně do 20:00 hod.)</a:t>
            </a:r>
          </a:p>
          <a:p>
            <a:pPr algn="ctr"/>
            <a:endParaRPr lang="cs-CZ" sz="28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cs-CZ" sz="2000" b="1" dirty="0"/>
              <a:t>Vyplnit a přinést přihlášku ke stravování</a:t>
            </a:r>
            <a:r>
              <a:rPr lang="cs-CZ" sz="2000" dirty="0"/>
              <a:t> </a:t>
            </a:r>
            <a:r>
              <a:rPr lang="cs-CZ" sz="2000" dirty="0" smtClean="0"/>
              <a:t>(přihlášky je možné vyzvednout před aulou)</a:t>
            </a:r>
            <a:endParaRPr lang="cs-CZ" sz="2000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cs-CZ" sz="2000" b="1" dirty="0"/>
              <a:t>Na pokladně AGKM zakoupit ČIP</a:t>
            </a:r>
            <a:r>
              <a:rPr lang="cs-CZ" sz="2000" dirty="0"/>
              <a:t> v hodnotě 200,- Kč </a:t>
            </a:r>
            <a:r>
              <a:rPr lang="cs-CZ" sz="2000" dirty="0" smtClean="0"/>
              <a:t>(100 </a:t>
            </a:r>
            <a:r>
              <a:rPr lang="cs-CZ" sz="2000" dirty="0"/>
              <a:t>Kč </a:t>
            </a:r>
            <a:r>
              <a:rPr lang="cs-CZ" sz="2000" dirty="0" smtClean="0"/>
              <a:t>je vratná </a:t>
            </a:r>
            <a:r>
              <a:rPr lang="cs-CZ" sz="2000" dirty="0"/>
              <a:t>záloha)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sz="2000" b="1" dirty="0"/>
              <a:t>Nahlásit rodné číslo studenta - strávníka</a:t>
            </a:r>
            <a:r>
              <a:rPr lang="cs-CZ" sz="2000" dirty="0"/>
              <a:t> (bude používáno jako variabilní symbol k identifikaci plateb na stravovacím kontě)</a:t>
            </a: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39552" y="5661248"/>
            <a:ext cx="8136904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Osobní </a:t>
            </a:r>
            <a:r>
              <a:rPr lang="cs-CZ" sz="2400" b="1" dirty="0"/>
              <a:t>heslo </a:t>
            </a:r>
            <a:r>
              <a:rPr lang="cs-CZ" sz="2400" b="1" dirty="0" smtClean="0"/>
              <a:t>obdržíte po přihlášení ke stravě </a:t>
            </a:r>
            <a:r>
              <a:rPr lang="cs-CZ" sz="2400" b="1" dirty="0"/>
              <a:t>na pokladně </a:t>
            </a:r>
            <a:r>
              <a:rPr lang="cs-CZ" sz="2400" b="1" dirty="0" smtClean="0"/>
              <a:t>AG 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67834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23528" y="1700808"/>
            <a:ext cx="8496944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100" b="1" u="sng" dirty="0"/>
              <a:t>Pro objednávku stravy </a:t>
            </a:r>
            <a:r>
              <a:rPr lang="cs-CZ" sz="2100" b="1" u="sng" dirty="0" smtClean="0"/>
              <a:t>musíte nabít </a:t>
            </a:r>
            <a:r>
              <a:rPr lang="cs-CZ" sz="2100" b="1" u="sng" dirty="0"/>
              <a:t>stravovací konto finančními </a:t>
            </a:r>
            <a:r>
              <a:rPr lang="cs-CZ" sz="2100" b="1" u="sng" dirty="0" smtClean="0"/>
              <a:t>prostředky</a:t>
            </a:r>
          </a:p>
          <a:p>
            <a:endParaRPr lang="cs-CZ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cs-CZ" sz="2000" b="1" dirty="0"/>
              <a:t>Bezhotovostně</a:t>
            </a:r>
            <a:r>
              <a:rPr lang="cs-CZ" sz="2000" dirty="0"/>
              <a:t> na účet číslo </a:t>
            </a:r>
            <a:r>
              <a:rPr lang="cs-CZ" sz="2800" b="1" dirty="0">
                <a:solidFill>
                  <a:srgbClr val="FF0000"/>
                </a:solidFill>
              </a:rPr>
              <a:t>2268721369/0800</a:t>
            </a:r>
            <a:r>
              <a:rPr lang="cs-CZ" sz="2000" dirty="0"/>
              <a:t> (stav stravovacího konta lze sledovat přes internet).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POZOR </a:t>
            </a:r>
            <a:r>
              <a:rPr lang="cs-CZ" sz="2000" dirty="0"/>
              <a:t>platba bude na konto strávníka připsána do týdne, plaťte tedy včas s časovou rezervou! </a:t>
            </a:r>
            <a:endParaRPr lang="cs-CZ" sz="2000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cs-CZ" sz="2000" b="1" dirty="0" smtClean="0"/>
              <a:t>Hotovostně</a:t>
            </a:r>
            <a:r>
              <a:rPr lang="cs-CZ" sz="2000" dirty="0" smtClean="0"/>
              <a:t> </a:t>
            </a:r>
            <a:r>
              <a:rPr lang="cs-CZ" sz="2000" dirty="0"/>
              <a:t>platbou na pokladně školy každé Pondělí a Středu 10:30-12:00 a 12:40-14:10 hod</a:t>
            </a:r>
            <a:r>
              <a:rPr lang="cs-CZ" sz="20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000" dirty="0"/>
              <a:t>Nevyčerpané prostředky zůstávají na kontě strávníka a převádí se do nového školního roku.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cs-CZ" sz="2000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-915" y="0"/>
            <a:ext cx="9144000" cy="476672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-915" y="6619664"/>
            <a:ext cx="9144000" cy="238336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Stravování </a:t>
            </a:r>
            <a:r>
              <a:rPr lang="cs-CZ" sz="4400" b="1" dirty="0" smtClean="0"/>
              <a:t>studentů</a:t>
            </a:r>
          </a:p>
          <a:p>
            <a:pPr algn="ctr"/>
            <a:r>
              <a:rPr lang="cs-CZ" sz="2800" b="1" dirty="0" smtClean="0"/>
              <a:t>Platba a objednávka stravy</a:t>
            </a:r>
            <a:endParaRPr lang="cs-CZ" sz="28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9098" y="4957671"/>
            <a:ext cx="835292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POZOR Stravu musíte objednat (vybíráte ze dvou jídel). Není objednána </a:t>
            </a:r>
            <a:r>
              <a:rPr lang="cs-CZ" b="1" dirty="0" smtClean="0"/>
              <a:t>automaticky</a:t>
            </a:r>
            <a:r>
              <a:rPr lang="cs-CZ" b="1" dirty="0"/>
              <a:t>! </a:t>
            </a:r>
            <a:endParaRPr lang="cs-CZ" b="1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cs-CZ" sz="2400" b="1" dirty="0" smtClean="0"/>
              <a:t>přes </a:t>
            </a:r>
            <a:r>
              <a:rPr lang="cs-CZ" sz="2400" b="1" dirty="0"/>
              <a:t>internet </a:t>
            </a:r>
            <a:r>
              <a:rPr lang="cs-CZ" dirty="0"/>
              <a:t>www.strava.cz – STRAVOVACÍ KONTO (heslo obdržíte na pokladně při předání přihlášky)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cs-CZ" sz="2400" b="1" dirty="0" smtClean="0"/>
              <a:t>na </a:t>
            </a:r>
            <a:r>
              <a:rPr lang="cs-CZ" sz="2400" b="1" dirty="0"/>
              <a:t>dobíjecím terminálu </a:t>
            </a:r>
            <a:r>
              <a:rPr lang="cs-CZ" dirty="0"/>
              <a:t>v jídelně. </a:t>
            </a:r>
          </a:p>
          <a:p>
            <a:pPr marL="285750" indent="-285750">
              <a:buFont typeface="Arial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72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" y="1658420"/>
            <a:ext cx="7704856" cy="5659012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-915" y="0"/>
            <a:ext cx="9144000" cy="476672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-915" y="6619664"/>
            <a:ext cx="9144000" cy="238336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95536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Stravování </a:t>
            </a:r>
            <a:r>
              <a:rPr lang="cs-CZ" sz="4400" b="1" dirty="0" smtClean="0"/>
              <a:t>studentů</a:t>
            </a:r>
          </a:p>
          <a:p>
            <a:pPr algn="ctr"/>
            <a:r>
              <a:rPr lang="cs-CZ" sz="2800" b="1" dirty="0" smtClean="0"/>
              <a:t>Informace na webu školy</a:t>
            </a:r>
            <a:endParaRPr lang="cs-CZ" sz="2800" b="1" dirty="0"/>
          </a:p>
        </p:txBody>
      </p:sp>
      <p:sp>
        <p:nvSpPr>
          <p:cNvPr id="9" name="Šipka doprava 8"/>
          <p:cNvSpPr/>
          <p:nvPr/>
        </p:nvSpPr>
        <p:spPr>
          <a:xfrm rot="20692929">
            <a:off x="29739" y="4235898"/>
            <a:ext cx="1224136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8848287">
            <a:off x="1659173" y="1966586"/>
            <a:ext cx="1224136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0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-915" y="0"/>
            <a:ext cx="9144000" cy="476672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915" y="6619664"/>
            <a:ext cx="9144000" cy="238336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Stravování </a:t>
            </a:r>
            <a:r>
              <a:rPr lang="cs-CZ" sz="4400" b="1" dirty="0" smtClean="0"/>
              <a:t>studentů</a:t>
            </a:r>
          </a:p>
          <a:p>
            <a:pPr algn="ctr"/>
            <a:r>
              <a:rPr lang="cs-CZ" sz="2800" b="1" dirty="0" smtClean="0">
                <a:hlinkClick r:id="rId2"/>
              </a:rPr>
              <a:t>www.strava.cz</a:t>
            </a:r>
            <a:r>
              <a:rPr lang="cs-CZ" sz="2800" b="1" dirty="0" smtClean="0"/>
              <a:t> – STRAVOVACÍ KONTO</a:t>
            </a:r>
            <a:endParaRPr lang="cs-CZ" sz="2800" b="1" dirty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3" y="1882551"/>
            <a:ext cx="7776864" cy="4661899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5508104" y="1677001"/>
            <a:ext cx="1128153" cy="781098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 rot="20692929">
            <a:off x="4328515" y="2218458"/>
            <a:ext cx="1224136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17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81314"/>
            <a:ext cx="7452320" cy="486052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-915" y="0"/>
            <a:ext cx="9144000" cy="476672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915" y="6619664"/>
            <a:ext cx="9144000" cy="238336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Stravování </a:t>
            </a:r>
            <a:r>
              <a:rPr lang="cs-CZ" sz="4400" b="1" dirty="0" smtClean="0"/>
              <a:t>studentů</a:t>
            </a:r>
          </a:p>
          <a:p>
            <a:pPr algn="ctr"/>
            <a:r>
              <a:rPr lang="cs-CZ" sz="2800" b="1" dirty="0" smtClean="0"/>
              <a:t>STRAVOVACÍ KONTO - přihlášení</a:t>
            </a:r>
            <a:endParaRPr lang="cs-CZ" sz="2800" b="1" dirty="0"/>
          </a:p>
        </p:txBody>
      </p:sp>
      <p:sp>
        <p:nvSpPr>
          <p:cNvPr id="10" name="Ovál 9"/>
          <p:cNvSpPr/>
          <p:nvPr/>
        </p:nvSpPr>
        <p:spPr>
          <a:xfrm>
            <a:off x="611560" y="2204864"/>
            <a:ext cx="1128153" cy="781098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 rot="3814432">
            <a:off x="-508" y="1329457"/>
            <a:ext cx="1224136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4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33" y="2033996"/>
            <a:ext cx="7308304" cy="401919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-915" y="0"/>
            <a:ext cx="9144000" cy="476672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915" y="6619664"/>
            <a:ext cx="9144000" cy="238336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Stravování </a:t>
            </a:r>
            <a:r>
              <a:rPr lang="cs-CZ" sz="4400" b="1" dirty="0" smtClean="0"/>
              <a:t>studentů</a:t>
            </a:r>
          </a:p>
          <a:p>
            <a:pPr algn="ctr"/>
            <a:r>
              <a:rPr lang="cs-CZ" sz="2800" b="1" dirty="0" smtClean="0"/>
              <a:t>STRAVOVACÍ KONTO - přihlášení</a:t>
            </a:r>
            <a:endParaRPr lang="cs-CZ" sz="2800" b="1" dirty="0"/>
          </a:p>
        </p:txBody>
      </p:sp>
      <p:sp>
        <p:nvSpPr>
          <p:cNvPr id="11" name="Šipka doprava 10"/>
          <p:cNvSpPr/>
          <p:nvPr/>
        </p:nvSpPr>
        <p:spPr>
          <a:xfrm rot="20692929">
            <a:off x="3959931" y="5398230"/>
            <a:ext cx="1224136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5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77972"/>
            <a:ext cx="7452320" cy="539726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-915" y="0"/>
            <a:ext cx="9144000" cy="476672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-915" y="6619664"/>
            <a:ext cx="9144000" cy="238336"/>
          </a:xfrm>
          <a:prstGeom prst="rect">
            <a:avLst/>
          </a:prstGeom>
          <a:solidFill>
            <a:srgbClr val="E40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95536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/>
              <a:t>Stravování </a:t>
            </a:r>
            <a:r>
              <a:rPr lang="cs-CZ" sz="4400" b="1" dirty="0" smtClean="0"/>
              <a:t>studentů</a:t>
            </a:r>
          </a:p>
          <a:p>
            <a:pPr algn="ctr"/>
            <a:r>
              <a:rPr lang="cs-CZ" sz="2800" b="1" dirty="0" smtClean="0"/>
              <a:t>STRAVOVACÍ KONTO - přihlášení</a:t>
            </a:r>
            <a:endParaRPr lang="cs-CZ" sz="2800" b="1" dirty="0"/>
          </a:p>
        </p:txBody>
      </p:sp>
      <p:sp>
        <p:nvSpPr>
          <p:cNvPr id="11" name="Šipka doprava 10"/>
          <p:cNvSpPr/>
          <p:nvPr/>
        </p:nvSpPr>
        <p:spPr>
          <a:xfrm rot="2700157">
            <a:off x="791579" y="1625944"/>
            <a:ext cx="1224136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1403647" y="2310606"/>
            <a:ext cx="1128153" cy="781098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4211960" y="2853555"/>
            <a:ext cx="1128153" cy="781098"/>
          </a:xfrm>
          <a:prstGeom prst="ellipse">
            <a:avLst/>
          </a:prstGeom>
          <a:noFill/>
          <a:ln w="666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13104312">
            <a:off x="5100192" y="3726009"/>
            <a:ext cx="1224136" cy="5040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703546" y="4491185"/>
            <a:ext cx="1943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+Odeslat !!!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297</Words>
  <Application>Microsoft Office PowerPoint</Application>
  <PresentationFormat>Předvádění na obrazovce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systému Office</vt:lpstr>
      <vt:lpstr>Arcibiskupské gymnázium v Kroměříži Pilařova 3/3, 767 01 Kroměříž IČ 00 22 66 11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AG KM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Michaela Babuková</dc:creator>
  <cp:lastModifiedBy>Michaela Babuková</cp:lastModifiedBy>
  <cp:revision>26</cp:revision>
  <dcterms:created xsi:type="dcterms:W3CDTF">2017-06-08T13:05:21Z</dcterms:created>
  <dcterms:modified xsi:type="dcterms:W3CDTF">2017-06-09T12:47:14Z</dcterms:modified>
</cp:coreProperties>
</file>